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95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Таблица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15219"/>
              </p:ext>
            </p:extLst>
          </p:nvPr>
        </p:nvGraphicFramePr>
        <p:xfrm>
          <a:off x="791072" y="620688"/>
          <a:ext cx="7813376" cy="5956778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845861"/>
                <a:gridCol w="774827"/>
                <a:gridCol w="864096"/>
                <a:gridCol w="792088"/>
                <a:gridCol w="792088"/>
                <a:gridCol w="864096"/>
                <a:gridCol w="936104"/>
                <a:gridCol w="864096"/>
                <a:gridCol w="1080120"/>
              </a:tblGrid>
              <a:tr h="14183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баллов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рейтинга в     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</a:t>
                      </a:r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выполнения по ДОУ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</a:t>
                      </a:r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по коэффициенту рейтинга 2018г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ДОУ в рейтинге (по баллам 2018г)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ДОУ в рейтинге (по баллам 2017г)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90600" fontAlgn="ctr">
                        <a:tabLst>
                          <a:tab pos="903288" algn="l"/>
                        </a:tabLst>
                      </a:pPr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в позиции </a:t>
                      </a:r>
                      <a:r>
                        <a:rPr lang="ru-RU" sz="16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рейтинга </a:t>
                      </a:r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66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182,86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92,82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0,93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defTabSz="898525" fontAlgn="b">
                        <a:tabLst>
                          <a:tab pos="808038" algn="l"/>
                        </a:tabLst>
                      </a:pPr>
                      <a:r>
                        <a:rPr lang="ru-RU" sz="1600" u="none" strike="noStrike" dirty="0"/>
                        <a:t>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182,38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92,58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0,93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181,61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92,19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0,92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68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180,91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91,83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0,92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1,16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94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178,57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90,65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0,91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78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178,00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90,36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0,90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92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176,61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89,65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0,90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1,13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86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176,58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89,63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0,90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1,13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/>
                        <a:t>87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smtClean="0"/>
                        <a:t>176,33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smtClean="0"/>
                        <a:t>89,51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smtClean="0"/>
                        <a:t>0,90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/>
                        <a:t>1,13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smtClean="0"/>
                        <a:t>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smtClean="0"/>
                        <a:t>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smtClean="0"/>
                        <a:t>12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smtClean="0"/>
                        <a:t>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/>
                        <a:t>93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/>
                        <a:t>176,27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/>
                        <a:t>89,48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/>
                        <a:t>0,89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/>
                        <a:t>1,13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/>
                        <a:t>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/>
                        <a:t>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175,52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173,73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172,97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/>
                        <a:t>76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smtClean="0"/>
                        <a:t>172,33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smtClean="0"/>
                        <a:t>87,48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smtClean="0"/>
                        <a:t>0,87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smtClean="0"/>
                        <a:t>1,11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smtClean="0"/>
                        <a:t>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smtClean="0"/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smtClean="0"/>
                        <a:t>26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 smtClean="0"/>
                        <a:t>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69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172,13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87,38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0,87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1,11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20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73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171,58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87,10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0,87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1,10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16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37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82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169,30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85,94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0,86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1,09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23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60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168,55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85,56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0,86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1,08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10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18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/>
                        <a:t>32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Итоги рейтинга  за 2018 год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179512" y="3573016"/>
            <a:ext cx="871296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2996952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90%</a:t>
            </a:r>
          </a:p>
        </p:txBody>
      </p:sp>
      <p:cxnSp>
        <p:nvCxnSpPr>
          <p:cNvPr id="82" name="Прямая со стрелкой 81"/>
          <p:cNvCxnSpPr/>
          <p:nvPr/>
        </p:nvCxnSpPr>
        <p:spPr>
          <a:xfrm flipV="1">
            <a:off x="7740352" y="2104406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32" name="Группа 131"/>
          <p:cNvGrpSpPr/>
          <p:nvPr/>
        </p:nvGrpSpPr>
        <p:grpSpPr>
          <a:xfrm>
            <a:off x="8244405" y="2409825"/>
            <a:ext cx="3" cy="180975"/>
            <a:chOff x="0" y="0"/>
            <a:chExt cx="3" cy="180975"/>
          </a:xfrm>
        </p:grpSpPr>
        <p:cxnSp>
          <p:nvCxnSpPr>
            <p:cNvPr id="133" name="Прямая соединительная линия 132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8" name="Группа 67"/>
          <p:cNvGrpSpPr/>
          <p:nvPr/>
        </p:nvGrpSpPr>
        <p:grpSpPr>
          <a:xfrm>
            <a:off x="8244405" y="2160270"/>
            <a:ext cx="3" cy="180975"/>
            <a:chOff x="0" y="0"/>
            <a:chExt cx="3" cy="180975"/>
          </a:xfrm>
        </p:grpSpPr>
        <p:cxnSp>
          <p:nvCxnSpPr>
            <p:cNvPr id="69" name="Прямая соединительная линия 68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1" name="Группа 70"/>
          <p:cNvGrpSpPr/>
          <p:nvPr/>
        </p:nvGrpSpPr>
        <p:grpSpPr>
          <a:xfrm>
            <a:off x="8259210" y="2619375"/>
            <a:ext cx="3" cy="180975"/>
            <a:chOff x="0" y="0"/>
            <a:chExt cx="3" cy="180975"/>
          </a:xfrm>
        </p:grpSpPr>
        <p:cxnSp>
          <p:nvCxnSpPr>
            <p:cNvPr id="135" name="Прямая соединительная линия 134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Прямая соединительная линия 135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7" name="Группа 136"/>
          <p:cNvGrpSpPr/>
          <p:nvPr/>
        </p:nvGrpSpPr>
        <p:grpSpPr>
          <a:xfrm>
            <a:off x="8259210" y="2886075"/>
            <a:ext cx="3" cy="180975"/>
            <a:chOff x="0" y="0"/>
            <a:chExt cx="3" cy="180975"/>
          </a:xfrm>
        </p:grpSpPr>
        <p:cxnSp>
          <p:nvCxnSpPr>
            <p:cNvPr id="138" name="Прямая соединительная линия 137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Прямая соединительная линия 138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0" name="Группа 139"/>
          <p:cNvGrpSpPr/>
          <p:nvPr/>
        </p:nvGrpSpPr>
        <p:grpSpPr>
          <a:xfrm>
            <a:off x="8243970" y="3114675"/>
            <a:ext cx="3" cy="180975"/>
            <a:chOff x="0" y="0"/>
            <a:chExt cx="3" cy="180975"/>
          </a:xfrm>
        </p:grpSpPr>
        <p:cxnSp>
          <p:nvCxnSpPr>
            <p:cNvPr id="141" name="Прямая соединительная линия 140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" name="Прямая соединительная линия 141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43" name="Прямая соединительная линия 142"/>
          <p:cNvCxnSpPr/>
          <p:nvPr/>
        </p:nvCxnSpPr>
        <p:spPr>
          <a:xfrm>
            <a:off x="8171291" y="3455670"/>
            <a:ext cx="17716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>
            <a:off x="8186324" y="3714750"/>
            <a:ext cx="17716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>
            <a:off x="8186324" y="3933825"/>
            <a:ext cx="17716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Группа 145"/>
          <p:cNvGrpSpPr/>
          <p:nvPr/>
        </p:nvGrpSpPr>
        <p:grpSpPr>
          <a:xfrm>
            <a:off x="8274903" y="4119562"/>
            <a:ext cx="3" cy="180975"/>
            <a:chOff x="0" y="0"/>
            <a:chExt cx="3" cy="180975"/>
          </a:xfrm>
        </p:grpSpPr>
        <p:cxnSp>
          <p:nvCxnSpPr>
            <p:cNvPr id="147" name="Прямая соединительная линия 146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" name="Прямая соединительная линия 147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7" name="Группа 156"/>
          <p:cNvGrpSpPr/>
          <p:nvPr/>
        </p:nvGrpSpPr>
        <p:grpSpPr>
          <a:xfrm>
            <a:off x="8263972" y="5589240"/>
            <a:ext cx="3" cy="180975"/>
            <a:chOff x="0" y="0"/>
            <a:chExt cx="3" cy="180975"/>
          </a:xfrm>
        </p:grpSpPr>
        <p:cxnSp>
          <p:nvCxnSpPr>
            <p:cNvPr id="158" name="Прямая соединительная линия 157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0" name="Группа 159"/>
          <p:cNvGrpSpPr/>
          <p:nvPr/>
        </p:nvGrpSpPr>
        <p:grpSpPr>
          <a:xfrm>
            <a:off x="8263972" y="5794950"/>
            <a:ext cx="3" cy="180975"/>
            <a:chOff x="0" y="0"/>
            <a:chExt cx="3" cy="180975"/>
          </a:xfrm>
        </p:grpSpPr>
        <p:cxnSp>
          <p:nvCxnSpPr>
            <p:cNvPr id="161" name="Прямая соединительная линия 160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3" name="Группа 162"/>
          <p:cNvGrpSpPr/>
          <p:nvPr/>
        </p:nvGrpSpPr>
        <p:grpSpPr>
          <a:xfrm>
            <a:off x="8289189" y="6093975"/>
            <a:ext cx="3" cy="180975"/>
            <a:chOff x="0" y="0"/>
            <a:chExt cx="3" cy="180975"/>
          </a:xfrm>
        </p:grpSpPr>
        <p:cxnSp>
          <p:nvCxnSpPr>
            <p:cNvPr id="164" name="Прямая соединительная линия 163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5" name="Прямая соединительная линия 164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6" name="Группа 165"/>
          <p:cNvGrpSpPr/>
          <p:nvPr/>
        </p:nvGrpSpPr>
        <p:grpSpPr>
          <a:xfrm>
            <a:off x="8274240" y="6316740"/>
            <a:ext cx="3" cy="180975"/>
            <a:chOff x="0" y="0"/>
            <a:chExt cx="3" cy="180975"/>
          </a:xfrm>
        </p:grpSpPr>
        <p:cxnSp>
          <p:nvCxnSpPr>
            <p:cNvPr id="167" name="Прямая соединительная линия 166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8" name="Прямая соединительная линия 167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69" name="Прямая со стрелкой 168"/>
          <p:cNvCxnSpPr/>
          <p:nvPr/>
        </p:nvCxnSpPr>
        <p:spPr>
          <a:xfrm flipV="1">
            <a:off x="7761743" y="236220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0" name="Прямая со стрелкой 169"/>
          <p:cNvCxnSpPr/>
          <p:nvPr/>
        </p:nvCxnSpPr>
        <p:spPr>
          <a:xfrm flipV="1">
            <a:off x="7761743" y="262890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1" name="Прямая со стрелкой 170"/>
          <p:cNvCxnSpPr/>
          <p:nvPr/>
        </p:nvCxnSpPr>
        <p:spPr>
          <a:xfrm flipV="1">
            <a:off x="7761743" y="2901702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2" name="Прямая со стрелкой 171"/>
          <p:cNvCxnSpPr/>
          <p:nvPr/>
        </p:nvCxnSpPr>
        <p:spPr>
          <a:xfrm flipV="1">
            <a:off x="7761743" y="310261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" name="Прямая со стрелкой 172"/>
          <p:cNvCxnSpPr/>
          <p:nvPr/>
        </p:nvCxnSpPr>
        <p:spPr>
          <a:xfrm flipV="1">
            <a:off x="7792650" y="4110037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5" name="Прямая со стрелкой 174"/>
          <p:cNvCxnSpPr/>
          <p:nvPr/>
        </p:nvCxnSpPr>
        <p:spPr>
          <a:xfrm flipV="1">
            <a:off x="7812360" y="5373216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6" name="Прямая со стрелкой 175"/>
          <p:cNvCxnSpPr/>
          <p:nvPr/>
        </p:nvCxnSpPr>
        <p:spPr>
          <a:xfrm flipV="1">
            <a:off x="7771336" y="558924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7" name="Прямая со стрелкой 176"/>
          <p:cNvCxnSpPr/>
          <p:nvPr/>
        </p:nvCxnSpPr>
        <p:spPr>
          <a:xfrm flipV="1">
            <a:off x="7771336" y="587688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8" name="Прямая со стрелкой 177"/>
          <p:cNvCxnSpPr/>
          <p:nvPr/>
        </p:nvCxnSpPr>
        <p:spPr>
          <a:xfrm flipV="1">
            <a:off x="7761743" y="612624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9" name="Прямая со стрелкой 178"/>
          <p:cNvCxnSpPr/>
          <p:nvPr/>
        </p:nvCxnSpPr>
        <p:spPr>
          <a:xfrm flipV="1">
            <a:off x="7771336" y="6402465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2" name="Прямая со стрелкой 181"/>
          <p:cNvCxnSpPr/>
          <p:nvPr/>
        </p:nvCxnSpPr>
        <p:spPr>
          <a:xfrm>
            <a:off x="7932442" y="4347209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 стрелкой 182"/>
          <p:cNvCxnSpPr/>
          <p:nvPr/>
        </p:nvCxnSpPr>
        <p:spPr>
          <a:xfrm>
            <a:off x="7919924" y="360327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 стрелкой 183"/>
          <p:cNvCxnSpPr/>
          <p:nvPr/>
        </p:nvCxnSpPr>
        <p:spPr>
          <a:xfrm>
            <a:off x="7907774" y="336628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5" name="Группа 184"/>
          <p:cNvGrpSpPr/>
          <p:nvPr/>
        </p:nvGrpSpPr>
        <p:grpSpPr>
          <a:xfrm>
            <a:off x="8244408" y="5445224"/>
            <a:ext cx="3" cy="180975"/>
            <a:chOff x="0" y="0"/>
            <a:chExt cx="3" cy="180975"/>
          </a:xfrm>
        </p:grpSpPr>
        <p:cxnSp>
          <p:nvCxnSpPr>
            <p:cNvPr id="186" name="Прямая соединительная линия 185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7" name="Прямая соединительная линия 186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3" name="Прямая соединительная линия 72"/>
          <p:cNvCxnSpPr/>
          <p:nvPr/>
        </p:nvCxnSpPr>
        <p:spPr>
          <a:xfrm>
            <a:off x="8229392" y="4537709"/>
            <a:ext cx="17716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7919924" y="3838575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8140809" y="4913475"/>
            <a:ext cx="17716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7919924" y="4913475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Группа 76"/>
          <p:cNvGrpSpPr/>
          <p:nvPr/>
        </p:nvGrpSpPr>
        <p:grpSpPr>
          <a:xfrm>
            <a:off x="8245871" y="4617278"/>
            <a:ext cx="3" cy="180975"/>
            <a:chOff x="0" y="0"/>
            <a:chExt cx="3" cy="180975"/>
          </a:xfrm>
        </p:grpSpPr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0" name="Прямая со стрелкой 79"/>
          <p:cNvCxnSpPr/>
          <p:nvPr/>
        </p:nvCxnSpPr>
        <p:spPr>
          <a:xfrm flipV="1">
            <a:off x="7736168" y="4601258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Итоги рейтинга  за 2018 год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087020"/>
              </p:ext>
            </p:extLst>
          </p:nvPr>
        </p:nvGraphicFramePr>
        <p:xfrm>
          <a:off x="827584" y="692696"/>
          <a:ext cx="7704856" cy="1463040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864096"/>
                <a:gridCol w="726719"/>
                <a:gridCol w="848169"/>
                <a:gridCol w="801376"/>
                <a:gridCol w="792088"/>
                <a:gridCol w="809681"/>
                <a:gridCol w="918850"/>
                <a:gridCol w="848169"/>
                <a:gridCol w="1095708"/>
              </a:tblGrid>
              <a:tr h="10876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баллов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рейтинга в     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</a:t>
                      </a:r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выполнения по ДОУ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</a:t>
                      </a:r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по коэффициенту рейтинга 2018г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ДОУ в рейтинге (по баллам 2018г)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ДОУ в рейтинге (по баллам 2017г)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90600" fontAlgn="ctr"/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в позиции </a:t>
                      </a:r>
                      <a:r>
                        <a:rPr lang="ru-RU" sz="16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рейтинга </a:t>
                      </a:r>
                      <a:r>
                        <a:rPr lang="ru-RU" sz="16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03557"/>
              </p:ext>
            </p:extLst>
          </p:nvPr>
        </p:nvGraphicFramePr>
        <p:xfrm>
          <a:off x="827584" y="2276872"/>
          <a:ext cx="7704856" cy="4145280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864096"/>
                <a:gridCol w="720080"/>
                <a:gridCol w="864096"/>
                <a:gridCol w="792088"/>
                <a:gridCol w="792088"/>
                <a:gridCol w="792088"/>
                <a:gridCol w="936104"/>
                <a:gridCol w="864096"/>
                <a:gridCol w="1080120"/>
              </a:tblGrid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70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167,84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85,20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19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15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err="1"/>
                        <a:t>Кр.Ключ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166,45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84,49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65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45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74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165,88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84,20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11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64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165,80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84,16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24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75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165,49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84,01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57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34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163,67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83,08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25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63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163,13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82,81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39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49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162,50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82,49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22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/>
                        <a:t>16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161,70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82,08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36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/>
                        <a:t>83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161,65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82,06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23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45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161,30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81,88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29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    =    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161,01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81,73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0,82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30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46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24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160,86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81,66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0,82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31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50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80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160,69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81,57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0,82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32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38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72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160,58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81,51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0,82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1,03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33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19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42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160,37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81,41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0,81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1,03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34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21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58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160,36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/>
                        <a:t>81,40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0,81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1,03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/>
                        <a:t>35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/>
                        <a:t>56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 flipV="1">
            <a:off x="7740352" y="260420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884368" y="2325638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163960" y="2420888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2" name="Группа 71"/>
          <p:cNvGrpSpPr/>
          <p:nvPr/>
        </p:nvGrpSpPr>
        <p:grpSpPr>
          <a:xfrm>
            <a:off x="8156683" y="2604204"/>
            <a:ext cx="3" cy="180975"/>
            <a:chOff x="0" y="0"/>
            <a:chExt cx="3" cy="180975"/>
          </a:xfrm>
        </p:grpSpPr>
        <p:cxnSp>
          <p:nvCxnSpPr>
            <p:cNvPr id="73" name="Прямая соединительная линия 72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5" name="Прямая соединительная линия 74"/>
          <p:cNvCxnSpPr/>
          <p:nvPr/>
        </p:nvCxnSpPr>
        <p:spPr>
          <a:xfrm>
            <a:off x="8122071" y="2924944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7907271" y="279470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Группа 76"/>
          <p:cNvGrpSpPr/>
          <p:nvPr/>
        </p:nvGrpSpPr>
        <p:grpSpPr>
          <a:xfrm>
            <a:off x="8212558" y="3073659"/>
            <a:ext cx="3" cy="180975"/>
            <a:chOff x="0" y="0"/>
            <a:chExt cx="3" cy="180975"/>
          </a:xfrm>
        </p:grpSpPr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0" name="Прямая со стрелкой 79"/>
          <p:cNvCxnSpPr/>
          <p:nvPr/>
        </p:nvCxnSpPr>
        <p:spPr>
          <a:xfrm flipV="1">
            <a:off x="7740352" y="307468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1" name="Группа 80"/>
          <p:cNvGrpSpPr/>
          <p:nvPr/>
        </p:nvGrpSpPr>
        <p:grpSpPr>
          <a:xfrm>
            <a:off x="8212558" y="3314999"/>
            <a:ext cx="3" cy="180975"/>
            <a:chOff x="0" y="0"/>
            <a:chExt cx="3" cy="180975"/>
          </a:xfrm>
        </p:grpSpPr>
        <p:cxnSp>
          <p:nvCxnSpPr>
            <p:cNvPr id="82" name="Прямая соединительная линия 81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4" name="Прямая со стрелкой 83"/>
          <p:cNvCxnSpPr/>
          <p:nvPr/>
        </p:nvCxnSpPr>
        <p:spPr>
          <a:xfrm flipV="1">
            <a:off x="7737992" y="3314999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5" name="Группа 84"/>
          <p:cNvGrpSpPr/>
          <p:nvPr/>
        </p:nvGrpSpPr>
        <p:grpSpPr>
          <a:xfrm>
            <a:off x="8198223" y="3553896"/>
            <a:ext cx="3" cy="180975"/>
            <a:chOff x="0" y="0"/>
            <a:chExt cx="3" cy="180975"/>
          </a:xfrm>
        </p:grpSpPr>
        <p:cxnSp>
          <p:nvCxnSpPr>
            <p:cNvPr id="86" name="Прямая соединительная линия 85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8" name="Прямая со стрелкой 87"/>
          <p:cNvCxnSpPr/>
          <p:nvPr/>
        </p:nvCxnSpPr>
        <p:spPr>
          <a:xfrm flipV="1">
            <a:off x="7716677" y="3565236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9" name="Группа 88"/>
          <p:cNvGrpSpPr/>
          <p:nvPr/>
        </p:nvGrpSpPr>
        <p:grpSpPr>
          <a:xfrm>
            <a:off x="8212561" y="3804453"/>
            <a:ext cx="3" cy="180975"/>
            <a:chOff x="0" y="0"/>
            <a:chExt cx="3" cy="180975"/>
          </a:xfrm>
        </p:grpSpPr>
        <p:cxnSp>
          <p:nvCxnSpPr>
            <p:cNvPr id="90" name="Прямая соединительная линия 89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2" name="Прямая со стрелкой 91"/>
          <p:cNvCxnSpPr/>
          <p:nvPr/>
        </p:nvCxnSpPr>
        <p:spPr>
          <a:xfrm flipV="1">
            <a:off x="7740352" y="3804453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8151920" y="4149080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>
            <a:off x="7884368" y="405383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Группа 94"/>
          <p:cNvGrpSpPr/>
          <p:nvPr/>
        </p:nvGrpSpPr>
        <p:grpSpPr>
          <a:xfrm>
            <a:off x="8144241" y="4320522"/>
            <a:ext cx="3" cy="180975"/>
            <a:chOff x="0" y="0"/>
            <a:chExt cx="3" cy="180975"/>
          </a:xfrm>
        </p:grpSpPr>
        <p:cxnSp>
          <p:nvCxnSpPr>
            <p:cNvPr id="96" name="Прямая соединительная линия 95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8" name="Прямая со стрелкой 97"/>
          <p:cNvCxnSpPr/>
          <p:nvPr/>
        </p:nvCxnSpPr>
        <p:spPr>
          <a:xfrm flipV="1">
            <a:off x="7716677" y="4310997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8034113" y="4639269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>
            <a:off x="7884368" y="4544019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Группа 100"/>
          <p:cNvGrpSpPr/>
          <p:nvPr/>
        </p:nvGrpSpPr>
        <p:grpSpPr>
          <a:xfrm>
            <a:off x="8163960" y="5013176"/>
            <a:ext cx="3" cy="180975"/>
            <a:chOff x="0" y="0"/>
            <a:chExt cx="3" cy="180975"/>
          </a:xfrm>
        </p:grpSpPr>
        <p:cxnSp>
          <p:nvCxnSpPr>
            <p:cNvPr id="102" name="Прямая соединительная линия 101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04" name="Прямая со стрелкой 103"/>
          <p:cNvCxnSpPr/>
          <p:nvPr/>
        </p:nvCxnSpPr>
        <p:spPr>
          <a:xfrm flipV="1">
            <a:off x="7714393" y="4997039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5" name="Группа 104"/>
          <p:cNvGrpSpPr/>
          <p:nvPr/>
        </p:nvGrpSpPr>
        <p:grpSpPr>
          <a:xfrm>
            <a:off x="8143303" y="5296445"/>
            <a:ext cx="3" cy="180975"/>
            <a:chOff x="0" y="0"/>
            <a:chExt cx="3" cy="180975"/>
          </a:xfrm>
        </p:grpSpPr>
        <p:cxnSp>
          <p:nvCxnSpPr>
            <p:cNvPr id="106" name="Прямая соединительная линия 105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08" name="Прямая со стрелкой 107"/>
          <p:cNvCxnSpPr/>
          <p:nvPr/>
        </p:nvCxnSpPr>
        <p:spPr>
          <a:xfrm flipV="1">
            <a:off x="7716677" y="5284695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9" name="Группа 108"/>
          <p:cNvGrpSpPr/>
          <p:nvPr/>
        </p:nvGrpSpPr>
        <p:grpSpPr>
          <a:xfrm>
            <a:off x="8136355" y="5477420"/>
            <a:ext cx="3" cy="180975"/>
            <a:chOff x="0" y="0"/>
            <a:chExt cx="3" cy="180975"/>
          </a:xfrm>
        </p:grpSpPr>
        <p:cxnSp>
          <p:nvCxnSpPr>
            <p:cNvPr id="110" name="Прямая соединительная линия 109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Прямая соединительная линия 110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12" name="Прямая со стрелкой 111"/>
          <p:cNvCxnSpPr/>
          <p:nvPr/>
        </p:nvCxnSpPr>
        <p:spPr>
          <a:xfrm flipV="1">
            <a:off x="7716677" y="547742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>
            <a:off x="8045873" y="5805264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>
            <a:off x="7798881" y="5717906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8091712" y="6093296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7783798" y="5992293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Группа 116"/>
          <p:cNvGrpSpPr/>
          <p:nvPr/>
        </p:nvGrpSpPr>
        <p:grpSpPr>
          <a:xfrm>
            <a:off x="8136355" y="6182793"/>
            <a:ext cx="3" cy="180975"/>
            <a:chOff x="0" y="0"/>
            <a:chExt cx="3" cy="180975"/>
          </a:xfrm>
        </p:grpSpPr>
        <p:cxnSp>
          <p:nvCxnSpPr>
            <p:cNvPr id="118" name="Прямая соединительная линия 117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Прямая соединительная линия 118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20" name="Прямая со стрелкой 119"/>
          <p:cNvCxnSpPr/>
          <p:nvPr/>
        </p:nvCxnSpPr>
        <p:spPr>
          <a:xfrm flipV="1">
            <a:off x="7712109" y="6259785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Итоги рейтинга  за 2018 год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288" y="2070874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80%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709870"/>
              </p:ext>
            </p:extLst>
          </p:nvPr>
        </p:nvGraphicFramePr>
        <p:xfrm>
          <a:off x="827584" y="620688"/>
          <a:ext cx="7704856" cy="1280160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1080120"/>
                <a:gridCol w="720080"/>
                <a:gridCol w="792088"/>
                <a:gridCol w="720080"/>
                <a:gridCol w="720080"/>
                <a:gridCol w="809681"/>
                <a:gridCol w="918850"/>
                <a:gridCol w="848169"/>
                <a:gridCol w="1095708"/>
              </a:tblGrid>
              <a:tr h="10876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баллов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рейтинга в     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</a:t>
                      </a:r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выполнения по ДОУ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</a:t>
                      </a:r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по коэффициенту рейтинга 2018г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ДОУ в рейтинге (по баллам 2018г)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ДОУ в рейтинге (по баллам 2017г)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90600" fontAlgn="ctr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в позиции </a:t>
                      </a:r>
                      <a:r>
                        <a:rPr lang="ru-RU" sz="14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рейтинга </a:t>
                      </a:r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345100"/>
              </p:ext>
            </p:extLst>
          </p:nvPr>
        </p:nvGraphicFramePr>
        <p:xfrm>
          <a:off x="827584" y="1916832"/>
          <a:ext cx="7704856" cy="4413296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1080120"/>
                <a:gridCol w="720080"/>
                <a:gridCol w="792088"/>
                <a:gridCol w="720080"/>
                <a:gridCol w="720080"/>
                <a:gridCol w="792088"/>
                <a:gridCol w="936104"/>
                <a:gridCol w="864096"/>
                <a:gridCol w="1080120"/>
              </a:tblGrid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90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160,26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81,35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0,81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1,03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36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34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25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160,05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81,24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0,81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1,03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37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157,77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80,09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0,80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1,01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38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157,34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79,87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0,80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1,01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39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42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28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154,54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78,45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35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154,51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78,43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52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154,47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78,41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КП-5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154,14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78,24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51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67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154,02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78,18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69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0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90 филиал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154,00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78,17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34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153,99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78,17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44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23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152,64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77,48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18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91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151,03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76,67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150,77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76,53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64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39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149,52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75,90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61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149,52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75,90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58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33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147,73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74,99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54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147,51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74,88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60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7" name="Прямая со стрелкой 16"/>
          <p:cNvCxnSpPr/>
          <p:nvPr/>
        </p:nvCxnSpPr>
        <p:spPr>
          <a:xfrm flipV="1">
            <a:off x="6680200" y="1251585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6680200" y="1289685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6680200" y="1308735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6680200" y="1327785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680200" y="1270635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6946900" y="12811125"/>
            <a:ext cx="16192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70643" y="2636912"/>
            <a:ext cx="871296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7740352" y="266993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7956376" y="1971675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8161445" y="2069142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0" name="Группа 59"/>
          <p:cNvGrpSpPr/>
          <p:nvPr/>
        </p:nvGrpSpPr>
        <p:grpSpPr>
          <a:xfrm>
            <a:off x="8251929" y="2699454"/>
            <a:ext cx="3" cy="180975"/>
            <a:chOff x="0" y="0"/>
            <a:chExt cx="3" cy="180975"/>
          </a:xfrm>
        </p:grpSpPr>
        <p:cxnSp>
          <p:nvCxnSpPr>
            <p:cNvPr id="61" name="Прямая соединительная линия 60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3" name="Прямая соединительная линия 62"/>
          <p:cNvCxnSpPr/>
          <p:nvPr/>
        </p:nvCxnSpPr>
        <p:spPr>
          <a:xfrm>
            <a:off x="8161445" y="2257425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7956376" y="2249706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8175729" y="2564904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7956376" y="247943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8143200" y="2996952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7956376" y="2901702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Группа 68"/>
          <p:cNvGrpSpPr/>
          <p:nvPr/>
        </p:nvGrpSpPr>
        <p:grpSpPr>
          <a:xfrm>
            <a:off x="8179816" y="3212976"/>
            <a:ext cx="3" cy="180975"/>
            <a:chOff x="0" y="0"/>
            <a:chExt cx="3" cy="180975"/>
          </a:xfrm>
        </p:grpSpPr>
        <p:cxnSp>
          <p:nvCxnSpPr>
            <p:cNvPr id="70" name="Прямая соединительная линия 69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2" name="Прямая со стрелкой 71"/>
          <p:cNvCxnSpPr/>
          <p:nvPr/>
        </p:nvCxnSpPr>
        <p:spPr>
          <a:xfrm flipV="1">
            <a:off x="7740352" y="320168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3" name="Группа 72"/>
          <p:cNvGrpSpPr/>
          <p:nvPr/>
        </p:nvGrpSpPr>
        <p:grpSpPr>
          <a:xfrm>
            <a:off x="8233684" y="3645024"/>
            <a:ext cx="3" cy="180975"/>
            <a:chOff x="0" y="0"/>
            <a:chExt cx="3" cy="180975"/>
          </a:xfrm>
        </p:grpSpPr>
        <p:cxnSp>
          <p:nvCxnSpPr>
            <p:cNvPr id="74" name="Прямая соединительная линия 73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6" name="Прямая со стрелкой 75"/>
          <p:cNvCxnSpPr/>
          <p:nvPr/>
        </p:nvCxnSpPr>
        <p:spPr>
          <a:xfrm flipV="1">
            <a:off x="7740352" y="3640261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7" name="Группа 76"/>
          <p:cNvGrpSpPr/>
          <p:nvPr/>
        </p:nvGrpSpPr>
        <p:grpSpPr>
          <a:xfrm>
            <a:off x="8163304" y="3933056"/>
            <a:ext cx="3" cy="180975"/>
            <a:chOff x="0" y="0"/>
            <a:chExt cx="3" cy="180975"/>
          </a:xfrm>
        </p:grpSpPr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0" name="Прямая со стрелкой 79"/>
          <p:cNvCxnSpPr/>
          <p:nvPr/>
        </p:nvCxnSpPr>
        <p:spPr>
          <a:xfrm flipV="1">
            <a:off x="7740352" y="3911201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8156679" y="4221088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7908783" y="4125838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8130771" y="4509120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7908783" y="441387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8130770" y="4725144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7896724" y="462989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8084566" y="5013176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7956376" y="4917926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Группа 88"/>
          <p:cNvGrpSpPr/>
          <p:nvPr/>
        </p:nvGrpSpPr>
        <p:grpSpPr>
          <a:xfrm>
            <a:off x="8175053" y="5108426"/>
            <a:ext cx="3" cy="180975"/>
            <a:chOff x="0" y="0"/>
            <a:chExt cx="3" cy="180975"/>
          </a:xfrm>
        </p:grpSpPr>
        <p:cxnSp>
          <p:nvCxnSpPr>
            <p:cNvPr id="90" name="Прямая соединительная линия 89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2" name="Прямая со стрелкой 91"/>
          <p:cNvCxnSpPr/>
          <p:nvPr/>
        </p:nvCxnSpPr>
        <p:spPr>
          <a:xfrm flipV="1">
            <a:off x="7726117" y="5580072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8084566" y="5445224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>
            <a:off x="7896724" y="5384651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Группа 94"/>
          <p:cNvGrpSpPr/>
          <p:nvPr/>
        </p:nvGrpSpPr>
        <p:grpSpPr>
          <a:xfrm>
            <a:off x="8163304" y="5580072"/>
            <a:ext cx="3" cy="180975"/>
            <a:chOff x="0" y="0"/>
            <a:chExt cx="3" cy="180975"/>
          </a:xfrm>
        </p:grpSpPr>
        <p:cxnSp>
          <p:nvCxnSpPr>
            <p:cNvPr id="96" name="Прямая соединительная линия 95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8" name="Прямая со стрелкой 97"/>
          <p:cNvCxnSpPr/>
          <p:nvPr/>
        </p:nvCxnSpPr>
        <p:spPr>
          <a:xfrm flipV="1">
            <a:off x="7685772" y="5097818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9" name="Группа 98"/>
          <p:cNvGrpSpPr/>
          <p:nvPr/>
        </p:nvGrpSpPr>
        <p:grpSpPr>
          <a:xfrm>
            <a:off x="8199983" y="5877272"/>
            <a:ext cx="3" cy="180975"/>
            <a:chOff x="0" y="0"/>
            <a:chExt cx="3" cy="180975"/>
          </a:xfrm>
        </p:grpSpPr>
        <p:cxnSp>
          <p:nvCxnSpPr>
            <p:cNvPr id="100" name="Прямая соединительная линия 99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Прямая соединительная линия 100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02" name="Прямая со стрелкой 101"/>
          <p:cNvCxnSpPr/>
          <p:nvPr/>
        </p:nvCxnSpPr>
        <p:spPr>
          <a:xfrm flipV="1">
            <a:off x="7726117" y="5842913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3" name="Группа 102"/>
          <p:cNvGrpSpPr/>
          <p:nvPr/>
        </p:nvGrpSpPr>
        <p:grpSpPr>
          <a:xfrm>
            <a:off x="8199983" y="6165304"/>
            <a:ext cx="3" cy="180975"/>
            <a:chOff x="0" y="0"/>
            <a:chExt cx="3" cy="180975"/>
          </a:xfrm>
        </p:grpSpPr>
        <p:cxnSp>
          <p:nvCxnSpPr>
            <p:cNvPr id="104" name="Прямая соединительная линия 103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Прямая соединительная линия 104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06" name="Прямая со стрелкой 105"/>
          <p:cNvCxnSpPr/>
          <p:nvPr/>
        </p:nvCxnSpPr>
        <p:spPr>
          <a:xfrm flipV="1">
            <a:off x="7740352" y="614440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Итоги рейтинга  за 2018 год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3886406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7</a:t>
            </a:r>
            <a:r>
              <a:rPr lang="ru-RU" b="1" dirty="0" smtClean="0">
                <a:solidFill>
                  <a:srgbClr val="C00000"/>
                </a:solidFill>
              </a:rPr>
              <a:t>0%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6021288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60%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970525"/>
              </p:ext>
            </p:extLst>
          </p:nvPr>
        </p:nvGraphicFramePr>
        <p:xfrm>
          <a:off x="827584" y="620688"/>
          <a:ext cx="7704856" cy="1280160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1080120"/>
                <a:gridCol w="720080"/>
                <a:gridCol w="792088"/>
                <a:gridCol w="720080"/>
                <a:gridCol w="720080"/>
                <a:gridCol w="809681"/>
                <a:gridCol w="918850"/>
                <a:gridCol w="848169"/>
                <a:gridCol w="1095708"/>
              </a:tblGrid>
              <a:tr h="10876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баллов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рейтинга в     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</a:t>
                      </a:r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выполнения по ДОУ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</a:t>
                      </a:r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по коэффициенту рейтинга 2018г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ДОУ в рейтинге (по баллам 2018г)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ДОУ в рейтинге (по баллам 2017г)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90600" fontAlgn="ctr"/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в позиции </a:t>
                      </a:r>
                      <a:r>
                        <a:rPr lang="ru-RU" sz="14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рейтинга </a:t>
                      </a:r>
                      <a:r>
                        <a:rPr lang="ru-RU" sz="14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62588"/>
              </p:ext>
            </p:extLst>
          </p:nvPr>
        </p:nvGraphicFramePr>
        <p:xfrm>
          <a:off x="865536" y="1920889"/>
          <a:ext cx="7693901" cy="4401439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1042168"/>
                <a:gridCol w="720080"/>
                <a:gridCol w="778857"/>
                <a:gridCol w="733311"/>
                <a:gridCol w="720080"/>
                <a:gridCol w="792088"/>
                <a:gridCol w="936104"/>
                <a:gridCol w="864096"/>
                <a:gridCol w="1107117"/>
              </a:tblGrid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146,49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74,36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15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Афанасово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146,45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74,34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66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146,24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74,23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35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89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143,98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73,09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88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143,13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72,66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142,94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72,56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44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141,20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71,67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60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19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140,08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71,11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0,90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61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53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139,07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70,60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0,89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62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68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138,54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70,32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0,89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63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49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136,74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69,41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0,69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0,88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64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62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КП-4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135,98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69,02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0,69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0,87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65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67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29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132,74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67,38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0,85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66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36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131,07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66,53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0,84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67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59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37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128,87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65,42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0,65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0,83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68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41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31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125,45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63,68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0,64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0,81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69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47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122,33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62,10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0,62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70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50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118,57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60,19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0,60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0,76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71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 flipH="1">
            <a:off x="323528" y="4350988"/>
            <a:ext cx="871296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79512" y="6356689"/>
            <a:ext cx="871296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7668344" y="2166937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7956376" y="1971675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8161445" y="2069142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0" name="Группа 49"/>
          <p:cNvGrpSpPr/>
          <p:nvPr/>
        </p:nvGrpSpPr>
        <p:grpSpPr>
          <a:xfrm>
            <a:off x="8147959" y="2253630"/>
            <a:ext cx="3" cy="180975"/>
            <a:chOff x="0" y="0"/>
            <a:chExt cx="3" cy="180975"/>
          </a:xfrm>
        </p:grpSpPr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3" name="Прямая соединительная линия 52"/>
          <p:cNvCxnSpPr/>
          <p:nvPr/>
        </p:nvCxnSpPr>
        <p:spPr>
          <a:xfrm>
            <a:off x="8093290" y="2564904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7812360" y="2434605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8093290" y="2780928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7812360" y="269796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8106844" y="2996952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7812360" y="291609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8143196" y="3501008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7812360" y="3405758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8161445" y="3789040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7812360" y="3693790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Группа 62"/>
          <p:cNvGrpSpPr/>
          <p:nvPr/>
        </p:nvGrpSpPr>
        <p:grpSpPr>
          <a:xfrm>
            <a:off x="8253610" y="3913764"/>
            <a:ext cx="3" cy="180975"/>
            <a:chOff x="0" y="0"/>
            <a:chExt cx="3" cy="180975"/>
          </a:xfrm>
        </p:grpSpPr>
        <p:cxnSp>
          <p:nvCxnSpPr>
            <p:cNvPr id="64" name="Прямая соединительная линия 63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6" name="Прямая со стрелкой 65"/>
          <p:cNvCxnSpPr/>
          <p:nvPr/>
        </p:nvCxnSpPr>
        <p:spPr>
          <a:xfrm flipV="1">
            <a:off x="7668344" y="3904239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8106843" y="4255738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7812360" y="4160488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8154604" y="4509120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7822632" y="4430117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Группа 70"/>
          <p:cNvGrpSpPr/>
          <p:nvPr/>
        </p:nvGrpSpPr>
        <p:grpSpPr>
          <a:xfrm>
            <a:off x="8230844" y="4622884"/>
            <a:ext cx="3" cy="180975"/>
            <a:chOff x="0" y="0"/>
            <a:chExt cx="3" cy="180975"/>
          </a:xfrm>
        </p:grpSpPr>
        <p:cxnSp>
          <p:nvCxnSpPr>
            <p:cNvPr id="72" name="Прямая соединительная линия 71"/>
            <p:cNvCxnSpPr/>
            <p:nvPr/>
          </p:nvCxnSpPr>
          <p:spPr>
            <a:xfrm flipH="1">
              <a:off x="0" y="0"/>
              <a:ext cx="3" cy="1809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>
              <a:off x="-76200" y="85725"/>
              <a:ext cx="16192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4" name="Прямая со стрелкой 73"/>
          <p:cNvCxnSpPr/>
          <p:nvPr/>
        </p:nvCxnSpPr>
        <p:spPr>
          <a:xfrm flipV="1">
            <a:off x="7596336" y="4618121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8205721" y="5229200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7868530" y="5126446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8135594" y="5445224"/>
            <a:ext cx="18097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7853448" y="5349974"/>
            <a:ext cx="0" cy="190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821</Words>
  <Application>Microsoft Office PowerPoint</Application>
  <PresentationFormat>Экран (4:3)</PresentationFormat>
  <Paragraphs>683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Тема Office</vt:lpstr>
      <vt:lpstr>Итоги рейтинга  за 2018 год</vt:lpstr>
      <vt:lpstr>Итоги рейтинга  за 2018 год</vt:lpstr>
      <vt:lpstr>Итоги рейтинга  за 2018 год</vt:lpstr>
      <vt:lpstr>Итоги рейтинга  за 2018 год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рейтинга  за 2017 год</dc:title>
  <cp:lastModifiedBy>Елена</cp:lastModifiedBy>
  <cp:revision>46</cp:revision>
  <dcterms:modified xsi:type="dcterms:W3CDTF">2019-02-04T17:52:21Z</dcterms:modified>
</cp:coreProperties>
</file>